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Golos Text"/>
      <p:regular r:id="rId45"/>
      <p:bold r:id="rId46"/>
    </p:embeddedFon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gzN8VHEqsnUbK9VRjAQvaL6l97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GolosText-bold.fntdata"/><Relationship Id="rId45" Type="http://schemas.openxmlformats.org/officeDocument/2006/relationships/font" Target="fonts/GolosTex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lay-bold.fntdata"/><Relationship Id="rId47" Type="http://schemas.openxmlformats.org/officeDocument/2006/relationships/font" Target="fonts/Play-regular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60f83880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b60f83880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b60f83880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60f83880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b60f83880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60f83880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b60f83880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b60f83880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62931b4a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b62931b4a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b62931b4a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62931b4a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b62931b4a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b62931b4aa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62931b4aa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b62931b4a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b62931b4aa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62931b4aa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b62931b4aa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b62931b4aa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1324425" y="1407525"/>
            <a:ext cx="10515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Введение в МО</a:t>
            </a:r>
            <a:endParaRPr b="1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endParaRPr b="1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Линейная регрессия</a:t>
            </a:r>
            <a:endParaRPr b="1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 rotWithShape="1">
          <a:blip r:embed="rId4">
            <a:alphaModFix/>
          </a:blip>
          <a:srcRect b="38603" l="0" r="0" t="0"/>
          <a:stretch/>
        </p:blipFill>
        <p:spPr>
          <a:xfrm>
            <a:off x="511791" y="2615475"/>
            <a:ext cx="6411524" cy="417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8478" y="3680133"/>
            <a:ext cx="4824161" cy="211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1137388" y="1852305"/>
            <a:ext cx="4958612" cy="589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None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Имеющиеся объявления:</a:t>
            </a:r>
            <a:endParaRPr sz="26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7101252" y="2766951"/>
            <a:ext cx="4958612" cy="589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Какую цену назначить мне?</a:t>
            </a:r>
            <a:endParaRPr b="0" i="0" sz="26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Данные для машинного обучения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Данные — всему голова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1137387" y="1809609"/>
            <a:ext cx="1001383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None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Классическое МО — табличные данные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95" y="2612219"/>
            <a:ext cx="11530805" cy="371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/>
        </p:nvPicPr>
        <p:blipFill rotWithShape="1">
          <a:blip r:embed="rId4">
            <a:alphaModFix/>
          </a:blip>
          <a:srcRect b="14499" l="12057" r="45315" t="40441"/>
          <a:stretch/>
        </p:blipFill>
        <p:spPr>
          <a:xfrm>
            <a:off x="6388926" y="2432976"/>
            <a:ext cx="5712032" cy="345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Garbage in — Garbage out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1137388" y="1809609"/>
            <a:ext cx="626094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Полнота</a:t>
            </a: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все ли необходимые для решения задачи данные есть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Актуальность</a:t>
            </a: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соответствие текущему положению дел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Чистота</a:t>
            </a: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ошибки, выбросы, пропуски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Релевантность</a:t>
            </a: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соотношение данных и решаемой задачи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Подготовка и EDA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1137388" y="1809609"/>
            <a:ext cx="679533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None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Подготовка и преобразование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Очистка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Обработка пропусков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признаков (Feature Engineering)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Масштабирование, etc.</a:t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None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Примечание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Работа с данными часто занимает до 70-80% времени в проекте МО</a:t>
            </a:r>
            <a:endParaRPr/>
          </a:p>
          <a:p>
            <a:pPr indent="-1143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мультфильм, снимок экрана, Анимация&#10;&#10;Содержимое, созданное искусственным интеллектом, может быть неверным." id="188" name="Google Shape;1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8877" y="1194935"/>
            <a:ext cx="3994918" cy="51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Направления классического машинного обучения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Примерная карта мира МО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482" y="1484417"/>
            <a:ext cx="8837286" cy="533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с учителем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1137388" y="1809609"/>
            <a:ext cx="10322300" cy="479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None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Учимся на прошлом, чтобы предсказывать будущее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None/>
            </a:pPr>
            <a:r>
              <a:rPr b="1"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Основная идея:</a:t>
            </a: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Мы даём модели примеры (данные), для которых уже известны "правильные" ответы. Задача модели — научиться связывать эти примеры с их ответами, чтобы затем самой давать ответы для новых, невиданных данных.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None/>
            </a:pPr>
            <a:r>
              <a:rPr b="1"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Ключевые элементы</a:t>
            </a: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Char char="•"/>
            </a:pP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Данные (Признаки / Features): Это информация, которую мы знаем об объекте.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Char char="•"/>
            </a:pP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"Правильный" Ответ (Целевая переменная / Target): Это то, что мы хотим предсказать или классифицировать. Он должен быть известен для обучающих данных.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с учителем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4">
            <a:alphaModFix/>
          </a:blip>
          <a:srcRect b="46027" l="0" r="0" t="0"/>
          <a:stretch/>
        </p:blipFill>
        <p:spPr>
          <a:xfrm>
            <a:off x="900386" y="1574006"/>
            <a:ext cx="10655989" cy="185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577" y="3627384"/>
            <a:ext cx="6218935" cy="323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с учителем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 b="46027" l="0" r="0" t="0"/>
          <a:stretch/>
        </p:blipFill>
        <p:spPr>
          <a:xfrm>
            <a:off x="900386" y="1574006"/>
            <a:ext cx="10655989" cy="185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577" y="3627384"/>
            <a:ext cx="6218935" cy="323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6462043" y="1455161"/>
            <a:ext cx="1121761" cy="2079360"/>
          </a:xfrm>
          <a:prstGeom prst="frame">
            <a:avLst>
              <a:gd fmla="val 4980" name="adj1"/>
            </a:avLst>
          </a:prstGeom>
          <a:solidFill>
            <a:srgbClr val="FF0000"/>
          </a:solidFill>
          <a:ln cap="flat" cmpd="sng" w="12700">
            <a:solidFill>
              <a:srgbClr val="F002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 rot="5400000">
            <a:off x="5914287" y="4035484"/>
            <a:ext cx="285753" cy="5173547"/>
          </a:xfrm>
          <a:prstGeom prst="frame">
            <a:avLst>
              <a:gd fmla="val 4980" name="adj1"/>
            </a:avLst>
          </a:prstGeom>
          <a:solidFill>
            <a:srgbClr val="FF0000"/>
          </a:solidFill>
          <a:ln cap="flat" cmpd="sng" w="12700">
            <a:solidFill>
              <a:srgbClr val="F002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 — магия или прагматизм?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1137388" y="18096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 как инструмент принятия решений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А как мы (люди) принимаем решения?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Опыт — сын ошибок трудных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Для машин </a:t>
            </a: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опыт — это данные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Скорость обработки = масштабирование</a:t>
            </a:r>
            <a:endParaRPr b="1" sz="26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мультфильм, графическая вставка, игрушка&#10;&#10;Содержимое, созданное искусственным интеллектом, может быть неверным." id="96" name="Google Shape;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841" y="2131596"/>
            <a:ext cx="3506389" cy="447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Классификация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1137388" y="1809609"/>
            <a:ext cx="10322300" cy="479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None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Модель учится присваивать объектам определённые категории или </a:t>
            </a: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классы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.</a:t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8887968" y="4148233"/>
            <a:ext cx="2925288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Крестик или нолик?</a:t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Графика, дизайн&#10;&#10;Содержимое, созданное искусственным интеллектом, может быть неверным." id="234" name="Google Shape;2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820" y="2732182"/>
            <a:ext cx="6480710" cy="324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Регрессия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234291" y="1675125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Модель учится предсказывать 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числовое, непрерывное значение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.</a:t>
            </a:r>
            <a:endParaRPr b="0" i="0" sz="20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 b="3205" l="4536" r="5809" t="5992"/>
          <a:stretch/>
        </p:blipFill>
        <p:spPr>
          <a:xfrm>
            <a:off x="1040774" y="2255625"/>
            <a:ext cx="7799899" cy="42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8909925" y="3052300"/>
            <a:ext cx="318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Зависимость добавки к стоимости квартиры (в тысячах долларов) от времени транспортной доступности до ближайшего метро (в минутах)</a:t>
            </a:r>
            <a:r>
              <a:rPr lang="ru-RU"/>
              <a:t>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без учителя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137388" y="1809609"/>
            <a:ext cx="10322300" cy="479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None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Поиск скрытых закономерностей в данных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None/>
            </a:pPr>
            <a:r>
              <a:rPr b="1"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Основная идея:</a:t>
            </a: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В отличие от обучения с учителем, здесь у нас нет "правильных" ответов или целевой переменной. Задача модели — самостоятельно найти скрытые структуры, группы или паттерны в данных.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252" name="Google Shape;252;p28"/>
          <p:cNvGrpSpPr/>
          <p:nvPr/>
        </p:nvGrpSpPr>
        <p:grpSpPr>
          <a:xfrm>
            <a:off x="1396441" y="3429000"/>
            <a:ext cx="9658171" cy="1854994"/>
            <a:chOff x="803699" y="3429000"/>
            <a:chExt cx="9658171" cy="1854994"/>
          </a:xfrm>
        </p:grpSpPr>
        <p:pic>
          <p:nvPicPr>
            <p:cNvPr id="253" name="Google Shape;253;p28"/>
            <p:cNvPicPr preferRelativeResize="0"/>
            <p:nvPr/>
          </p:nvPicPr>
          <p:blipFill rotWithShape="1">
            <a:blip r:embed="rId4">
              <a:alphaModFix/>
            </a:blip>
            <a:srcRect b="46027" l="0" r="46910" t="0"/>
            <a:stretch/>
          </p:blipFill>
          <p:spPr>
            <a:xfrm>
              <a:off x="803699" y="3429000"/>
              <a:ext cx="5657259" cy="185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8"/>
            <p:cNvPicPr preferRelativeResize="0"/>
            <p:nvPr/>
          </p:nvPicPr>
          <p:blipFill rotWithShape="1">
            <a:blip r:embed="rId4">
              <a:alphaModFix/>
            </a:blip>
            <a:srcRect b="46027" l="62453" r="0" t="0"/>
            <a:stretch/>
          </p:blipFill>
          <p:spPr>
            <a:xfrm>
              <a:off x="6460958" y="3429000"/>
              <a:ext cx="4000912" cy="1854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8"/>
          <p:cNvSpPr txBox="1"/>
          <p:nvPr/>
        </p:nvSpPr>
        <p:spPr>
          <a:xfrm>
            <a:off x="4765283" y="5713055"/>
            <a:ext cx="5461559" cy="46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Только признаки, целевой переменной нет!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Кластеризация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1234290" y="1675125"/>
            <a:ext cx="10515599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Суть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Модель объединяет объекты, которые похожи друг на друга, в группы (кластеры). Объекты внутри одного кластера максимально схожи, а объекты из разных кластеров — максимально различны.</a:t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снимок экрана, Шрифт, диаграмма, линия&#10;&#10;Содержимое, созданное искусственным интеллектом, может быть неверным." id="264" name="Google Shape;264;p29"/>
          <p:cNvPicPr preferRelativeResize="0"/>
          <p:nvPr/>
        </p:nvPicPr>
        <p:blipFill rotWithShape="1">
          <a:blip r:embed="rId4">
            <a:alphaModFix/>
          </a:blip>
          <a:srcRect b="52408" l="0" r="56423" t="0"/>
          <a:stretch/>
        </p:blipFill>
        <p:spPr>
          <a:xfrm>
            <a:off x="1852864" y="2867265"/>
            <a:ext cx="8013031" cy="357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Кластеризация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снимок экрана, Шрифт, диаграмма, линия&#10;&#10;Содержимое, созданное искусственным интеллектом, может быть неверным." id="272" name="Google Shape;272;p30"/>
          <p:cNvPicPr preferRelativeResize="0"/>
          <p:nvPr/>
        </p:nvPicPr>
        <p:blipFill rotWithShape="1">
          <a:blip r:embed="rId4">
            <a:alphaModFix/>
          </a:blip>
          <a:srcRect b="0" l="4305" r="4737" t="0"/>
          <a:stretch/>
        </p:blipFill>
        <p:spPr>
          <a:xfrm>
            <a:off x="572441" y="1553833"/>
            <a:ext cx="11575950" cy="5195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0"/>
          <p:cNvGrpSpPr/>
          <p:nvPr/>
        </p:nvGrpSpPr>
        <p:grpSpPr>
          <a:xfrm rot="-1800000">
            <a:off x="4637627" y="3326195"/>
            <a:ext cx="2916746" cy="938463"/>
            <a:chOff x="4637627" y="3537285"/>
            <a:chExt cx="2916746" cy="938463"/>
          </a:xfrm>
        </p:grpSpPr>
        <p:sp>
          <p:nvSpPr>
            <p:cNvPr id="274" name="Google Shape;274;p30"/>
            <p:cNvSpPr txBox="1"/>
            <p:nvPr/>
          </p:nvSpPr>
          <p:spPr>
            <a:xfrm>
              <a:off x="4637627" y="3649383"/>
              <a:ext cx="2916746" cy="714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 lnSpcReduction="10000"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9B9"/>
                </a:buClr>
                <a:buSzPts val="2200"/>
                <a:buFont typeface="Arial"/>
                <a:buNone/>
              </a:pPr>
              <a:r>
                <a:rPr b="1" i="0" lang="ru-RU" sz="2200" u="none" cap="none" strike="noStrike">
                  <a:solidFill>
                    <a:srgbClr val="0149B9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Все дело в </a:t>
              </a:r>
              <a:br>
                <a:rPr b="1" i="0" lang="ru-RU" sz="2200" u="none" cap="none" strike="noStrike">
                  <a:solidFill>
                    <a:srgbClr val="0149B9"/>
                  </a:solidFill>
                  <a:latin typeface="Golos Text"/>
                  <a:ea typeface="Golos Text"/>
                  <a:cs typeface="Golos Text"/>
                  <a:sym typeface="Golos Text"/>
                </a:rPr>
              </a:br>
              <a:r>
                <a:rPr b="1" i="0" lang="ru-RU" sz="2200" u="none" cap="none" strike="noStrike">
                  <a:solidFill>
                    <a:srgbClr val="0149B9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интерпретации</a:t>
              </a:r>
              <a:endParaRPr b="0" i="0" sz="18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981074" y="3537285"/>
              <a:ext cx="2238530" cy="938463"/>
            </a:xfrm>
            <a:prstGeom prst="frame">
              <a:avLst>
                <a:gd fmla="val 3642" name="adj1"/>
              </a:avLst>
            </a:prstGeom>
            <a:solidFill>
              <a:srgbClr val="004ABB"/>
            </a:solidFill>
            <a:ln cap="flat" cmpd="sng" w="19050">
              <a:solidFill>
                <a:srgbClr val="004AB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 rotWithShape="1">
          <a:blip r:embed="rId4">
            <a:alphaModFix/>
          </a:blip>
          <a:srcRect b="4919" l="4428" r="4475" t="3935"/>
          <a:stretch/>
        </p:blipFill>
        <p:spPr>
          <a:xfrm>
            <a:off x="5726623" y="3135172"/>
            <a:ext cx="6362055" cy="319608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Понижение размерности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234290" y="1675125"/>
            <a:ext cx="10515599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Суть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Уменьшить количество признаков, сохраняя при этом максимум важной информации.</a:t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5">
            <a:alphaModFix/>
          </a:blip>
          <a:srcRect b="0" l="0" r="27543" t="0"/>
          <a:stretch/>
        </p:blipFill>
        <p:spPr>
          <a:xfrm>
            <a:off x="387449" y="3135172"/>
            <a:ext cx="4505962" cy="323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/>
        </p:nvSpPr>
        <p:spPr>
          <a:xfrm>
            <a:off x="4502552" y="4433106"/>
            <a:ext cx="949124" cy="3009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с подкреплением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234290" y="2534566"/>
            <a:ext cx="4861710" cy="4656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Суть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 «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Агент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» (модель) учится принимать последовательность решений, взаимодействуя со «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средой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». Он получает 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награды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за правильные 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действия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и 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наказания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за неправильные. </a:t>
            </a: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Цель</a:t>
            </a:r>
            <a:r>
              <a:rPr b="0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максимизировать общую награду.</a:t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9751" y="1339582"/>
            <a:ext cx="4292103" cy="551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моделей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А оно вообще работает?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1137388" y="1809609"/>
            <a:ext cx="10322300" cy="105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234290" y="1852305"/>
            <a:ext cx="6520748" cy="4656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Построить модель — полдела, нужно убедиться, что она действительно </a:t>
            </a: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решает практическую задачу 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и делает это надежно в реальных условиях</a:t>
            </a: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Потенциальные проблемы: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Недообучение</a:t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Переобучение</a:t>
            </a:r>
            <a:endParaRPr/>
          </a:p>
        </p:txBody>
      </p:sp>
      <p:pic>
        <p:nvPicPr>
          <p:cNvPr descr="Изображение выглядит как игрушка, мультфильм&#10;&#10;Содержимое, созданное искусственным интеллектом, может быть неверным." id="309" name="Google Shape;3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032" y="1569334"/>
            <a:ext cx="7772400" cy="444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Как будем проверять?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5"/>
          <p:cNvSpPr txBox="1"/>
          <p:nvPr>
            <p:ph idx="1" type="body"/>
          </p:nvPr>
        </p:nvSpPr>
        <p:spPr>
          <a:xfrm>
            <a:off x="1137388" y="1809609"/>
            <a:ext cx="10322300" cy="59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234289" y="1852306"/>
            <a:ext cx="10322011" cy="43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Концепция "Генерализующей способности":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Мы хотим, чтобы модель не просто запомнила данные, на которых её учили, а научилась находить общие закономерности, которые работают для любых новых данных.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Главный принцип: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Учимся на одном, проверяем на другом —Train/Test Split</a:t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762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23" y="4708142"/>
            <a:ext cx="5556491" cy="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1529" y="4332728"/>
            <a:ext cx="4758159" cy="189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2974768" y="5974126"/>
            <a:ext cx="2916746" cy="71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Фактор времени</a:t>
            </a:r>
            <a:endParaRPr b="0" i="0" sz="18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мультфильм, зарисовка, робот, автомат&#10;&#10;Содержимое, созданное искусственным интеллектом, может быть неверным." id="102" name="Google Shape;102;p5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4419600" y="1131286"/>
            <a:ext cx="7772400" cy="5707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Откуда ноги растут?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>
            <p:ph idx="1" type="body"/>
          </p:nvPr>
        </p:nvSpPr>
        <p:spPr>
          <a:xfrm>
            <a:off x="1137388" y="18096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Сначала: Человек-эксперт: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Опыт, интуиция, некоторые правила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Ограничения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Субъективно, не масштабируется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Затем: Статистика + правила: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Анализ исторических данных, формулы и жесткие правила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Ограничения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Слишком общие, сложно учитывать множество факторов, требуют ручной настройки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Потом: Машинное обучение: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ct val="1000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Преимущества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: Высокая точность, адаптивность, автоматизация сложных решений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137388" y="1809609"/>
            <a:ext cx="10322300" cy="59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234289" y="1852306"/>
            <a:ext cx="10322011" cy="43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Как будет выглядеть «модель»?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4">
            <a:alphaModFix/>
          </a:blip>
          <a:srcRect b="20679" l="19521" r="16890" t="18164"/>
          <a:stretch/>
        </p:blipFill>
        <p:spPr>
          <a:xfrm>
            <a:off x="1666754" y="2234269"/>
            <a:ext cx="8190538" cy="44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Переобучение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1137388" y="1809609"/>
            <a:ext cx="10322300" cy="59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1234289" y="1852306"/>
            <a:ext cx="10322011" cy="43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Модель настолько хорошо "запомнила" обучающую выборку, включая её случайный шум и особенности, что потеряла способность к обобщению (генерализации).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b="23061" l="20265" r="17485" t="19314"/>
          <a:stretch/>
        </p:blipFill>
        <p:spPr>
          <a:xfrm>
            <a:off x="2472713" y="2997842"/>
            <a:ext cx="7246574" cy="377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60f838805_0_7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b60f838805_0_7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46" name="Google Shape;346;g3b60f838805_0_7"/>
          <p:cNvSpPr txBox="1"/>
          <p:nvPr/>
        </p:nvSpPr>
        <p:spPr>
          <a:xfrm>
            <a:off x="1234289" y="1852306"/>
            <a:ext cx="103221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7" name="Google Shape;347;g3b60f838805_0_7"/>
          <p:cNvPicPr preferRelativeResize="0"/>
          <p:nvPr/>
        </p:nvPicPr>
        <p:blipFill rotWithShape="1">
          <a:blip r:embed="rId4">
            <a:alphaModFix/>
          </a:blip>
          <a:srcRect b="8678" l="6664" r="0" t="4007"/>
          <a:stretch/>
        </p:blipFill>
        <p:spPr>
          <a:xfrm>
            <a:off x="2159700" y="1992800"/>
            <a:ext cx="8277737" cy="43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60f838805_0_16"/>
          <p:cNvSpPr txBox="1"/>
          <p:nvPr>
            <p:ph type="title"/>
          </p:nvPr>
        </p:nvSpPr>
        <p:spPr>
          <a:xfrm>
            <a:off x="838200" y="276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Линейная регрессия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60f838805_0_20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Модель регрессии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b60f838805_0_20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60" name="Google Shape;360;g3b60f838805_0_20"/>
          <p:cNvPicPr preferRelativeResize="0"/>
          <p:nvPr/>
        </p:nvPicPr>
        <p:blipFill rotWithShape="1">
          <a:blip r:embed="rId4">
            <a:alphaModFix/>
          </a:blip>
          <a:srcRect b="1876" l="1331" r="1477" t="1905"/>
          <a:stretch/>
        </p:blipFill>
        <p:spPr>
          <a:xfrm>
            <a:off x="646025" y="2873625"/>
            <a:ext cx="6912724" cy="36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b60f838805_0_20"/>
          <p:cNvSpPr txBox="1"/>
          <p:nvPr/>
        </p:nvSpPr>
        <p:spPr>
          <a:xfrm>
            <a:off x="7659050" y="3100126"/>
            <a:ext cx="43956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Char char="•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Каждая точка — исторический факт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Char char="•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Сколько мы продадим, имея конкретный бюджет?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Char char="•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Какая закономерность?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62" name="Google Shape;362;g3b60f838805_0_20"/>
          <p:cNvSpPr txBox="1"/>
          <p:nvPr/>
        </p:nvSpPr>
        <p:spPr>
          <a:xfrm>
            <a:off x="1539750" y="1909925"/>
            <a:ext cx="1009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Объем продаж товара в зависимости от затрат на рекламу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b62931b4aa_0_1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Модель регрессии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b62931b4aa_0_1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0" name="Google Shape;370;g3b62931b4aa_0_1"/>
          <p:cNvSpPr txBox="1"/>
          <p:nvPr/>
        </p:nvSpPr>
        <p:spPr>
          <a:xfrm>
            <a:off x="4959650" y="5471750"/>
            <a:ext cx="28272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-RU" sz="31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Как лучше?</a:t>
            </a:r>
            <a:endParaRPr b="1" sz="21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71" name="Google Shape;371;g3b62931b4aa_0_1"/>
          <p:cNvPicPr preferRelativeResize="0"/>
          <p:nvPr/>
        </p:nvPicPr>
        <p:blipFill rotWithShape="1">
          <a:blip r:embed="rId4">
            <a:alphaModFix/>
          </a:blip>
          <a:srcRect b="0" l="999" r="4714" t="4306"/>
          <a:stretch/>
        </p:blipFill>
        <p:spPr>
          <a:xfrm>
            <a:off x="627775" y="1809600"/>
            <a:ext cx="5526526" cy="29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b62931b4a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592" y="1750800"/>
            <a:ext cx="5694280" cy="30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62931b4aa_0_11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Модель регрессии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b62931b4aa_0_11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80" name="Google Shape;380;g3b62931b4aa_0_11"/>
          <p:cNvSpPr txBox="1"/>
          <p:nvPr/>
        </p:nvSpPr>
        <p:spPr>
          <a:xfrm>
            <a:off x="755450" y="2152200"/>
            <a:ext cx="56130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223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814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149B9"/>
              </a:buClr>
              <a:buSzPct val="100000"/>
              <a:buFont typeface="Golos Text"/>
              <a:buChar char="●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X</a:t>
            </a:r>
            <a:r>
              <a:rPr baseline="-25000"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 — Реклама (вход)</a:t>
            </a:r>
            <a:endParaRPr sz="24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ct val="100000"/>
              <a:buFont typeface="Golos Text"/>
              <a:buChar char="●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Y  — Продажи (выход)</a:t>
            </a:r>
            <a:endParaRPr sz="24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ct val="100000"/>
              <a:buFont typeface="Golos Text"/>
              <a:buChar char="●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θ</a:t>
            </a:r>
            <a:r>
              <a:rPr baseline="-25000"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(наклон) — Эффективность рекламы</a:t>
            </a:r>
            <a:endParaRPr sz="24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ct val="100000"/>
              <a:buFont typeface="Golos Text"/>
              <a:buChar char="●"/>
            </a:pP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θ</a:t>
            </a:r>
            <a:r>
              <a:rPr baseline="-25000"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0</a:t>
            </a:r>
            <a:r>
              <a:rPr lang="ru-RU" sz="24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(сдвиг) — Продажи без рекламы</a:t>
            </a:r>
            <a:endParaRPr sz="24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ct val="100000"/>
              <a:buFont typeface="Golos Text"/>
              <a:buChar char="●"/>
            </a:pPr>
            <a:r>
              <a:rPr lang="ru-RU" sz="23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ε — случайная ошибка</a:t>
            </a:r>
            <a:endParaRPr sz="23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g3b62931b4a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592" y="1750800"/>
            <a:ext cx="5694280" cy="30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b62931b4a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775" y="1925425"/>
            <a:ext cx="4231999" cy="8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b62931b4aa_0_11"/>
          <p:cNvSpPr txBox="1"/>
          <p:nvPr/>
        </p:nvSpPr>
        <p:spPr>
          <a:xfrm>
            <a:off x="6409238" y="5236800"/>
            <a:ext cx="5613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-RU" sz="18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Дисклеймер:</a:t>
            </a:r>
            <a:r>
              <a:rPr lang="ru-RU" sz="18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Мы предполагаем, что мир устроен по формуле с ε (шумом), но наша модель будет предсказывать чистую линию без шума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62931b4aa_0_24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Обучение модели 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b62931b4aa_0_24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91" name="Google Shape;391;g3b62931b4aa_0_24"/>
          <p:cNvPicPr preferRelativeResize="0"/>
          <p:nvPr/>
        </p:nvPicPr>
        <p:blipFill rotWithShape="1">
          <a:blip r:embed="rId4">
            <a:alphaModFix/>
          </a:blip>
          <a:srcRect b="0" l="2284" r="1708" t="3846"/>
          <a:stretch/>
        </p:blipFill>
        <p:spPr>
          <a:xfrm>
            <a:off x="6774450" y="1920850"/>
            <a:ext cx="5298527" cy="2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b62931b4aa_0_24"/>
          <p:cNvSpPr txBox="1"/>
          <p:nvPr/>
        </p:nvSpPr>
        <p:spPr>
          <a:xfrm>
            <a:off x="1040775" y="1894800"/>
            <a:ext cx="57336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Char char="•"/>
            </a:pP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ошибка — квадрат разности между истинным значением и предсказанным</a:t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Font typeface="Golos Text"/>
              <a:buChar char="•"/>
            </a:pP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Хотим, чтобы ошибки "в плюс" и "в минус" не гасили друг друга, и чтобы большие промахи наказывались сильнее</a:t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000"/>
              <a:buFont typeface="Golos Text"/>
              <a:buChar char="•"/>
            </a:pPr>
            <a:r>
              <a:rPr b="1"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Обучение модели</a:t>
            </a:r>
            <a:r>
              <a:rPr lang="ru-RU" sz="20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= Поиск таких параметров, при которых ошибка минимальна.</a:t>
            </a:r>
            <a:endParaRPr sz="20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93" name="Google Shape;393;g3b62931b4aa_0_24"/>
          <p:cNvPicPr preferRelativeResize="0"/>
          <p:nvPr/>
        </p:nvPicPr>
        <p:blipFill rotWithShape="1">
          <a:blip r:embed="rId5">
            <a:alphaModFix/>
          </a:blip>
          <a:srcRect b="0" l="3558" r="0" t="0"/>
          <a:stretch/>
        </p:blipFill>
        <p:spPr>
          <a:xfrm>
            <a:off x="2780600" y="2748100"/>
            <a:ext cx="2103650" cy="8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b62931b4aa_0_24"/>
          <p:cNvSpPr txBox="1"/>
          <p:nvPr/>
        </p:nvSpPr>
        <p:spPr>
          <a:xfrm>
            <a:off x="6533063" y="5294700"/>
            <a:ext cx="5613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-RU" sz="18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Дисклеймер:</a:t>
            </a:r>
            <a:r>
              <a:rPr lang="ru-RU" sz="18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Здесь рассматривается RSS (Residual Squared Error), можно рассмотреть MSE (Mean Squared Error) в качестве лосса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62931b4aa_0_42"/>
          <p:cNvSpPr txBox="1"/>
          <p:nvPr>
            <p:ph type="title"/>
          </p:nvPr>
        </p:nvSpPr>
        <p:spPr>
          <a:xfrm>
            <a:off x="1040775" y="526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Многомерный случай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b62931b4aa_0_42"/>
          <p:cNvSpPr txBox="1"/>
          <p:nvPr>
            <p:ph idx="1" type="body"/>
          </p:nvPr>
        </p:nvSpPr>
        <p:spPr>
          <a:xfrm>
            <a:off x="1137388" y="1809609"/>
            <a:ext cx="10322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02" name="Google Shape;402;g3b62931b4aa_0_42"/>
          <p:cNvSpPr txBox="1"/>
          <p:nvPr/>
        </p:nvSpPr>
        <p:spPr>
          <a:xfrm>
            <a:off x="1040775" y="1894800"/>
            <a:ext cx="101973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Все аналогично, просто больше признаков (p штук)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Рекламу можно запускать по ТВ (X</a:t>
            </a:r>
            <a:r>
              <a:rPr baseline="-25000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), радио(X</a:t>
            </a:r>
            <a:r>
              <a:rPr baseline="-25000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2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), в интернете(X</a:t>
            </a:r>
            <a:r>
              <a:rPr baseline="-25000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3</a:t>
            </a: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) и так далее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График нарисовать уже сложно (4D, 5D...), но логика остается той же: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○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Это взвешенная сумма факторов.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○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Мы всё так же минимизируем квадрат ошибки (MSE).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На практике чаще встречается именно такая, множественная регрессия.</a:t>
            </a:r>
            <a:endParaRPr sz="2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03" name="Google Shape;403;g3b62931b4a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075" y="2308175"/>
            <a:ext cx="5312425" cy="6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Метрики регрессии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1137388" y="1809609"/>
            <a:ext cx="10322300" cy="59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1234289" y="1852306"/>
            <a:ext cx="10322011" cy="43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691726" y="2514914"/>
            <a:ext cx="4959774" cy="45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MAE — 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абсолютное значение разности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MSE, RMSE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важность больших ошибок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40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R^2</a:t>
            </a:r>
            <a:r>
              <a:rPr b="0" i="0" lang="ru-RU" sz="2400" u="none" cap="none" strike="noStrike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 — насколько хорошо модель «объясняет» данные</a:t>
            </a:r>
            <a:endParaRPr/>
          </a:p>
        </p:txBody>
      </p:sp>
      <p:grpSp>
        <p:nvGrpSpPr>
          <p:cNvPr id="413" name="Google Shape;413;p42"/>
          <p:cNvGrpSpPr/>
          <p:nvPr/>
        </p:nvGrpSpPr>
        <p:grpSpPr>
          <a:xfrm>
            <a:off x="5515150" y="2108574"/>
            <a:ext cx="5992851" cy="3518526"/>
            <a:chOff x="5515150" y="2108574"/>
            <a:chExt cx="5992851" cy="3518526"/>
          </a:xfrm>
        </p:grpSpPr>
        <p:pic>
          <p:nvPicPr>
            <p:cNvPr id="414" name="Google Shape;414;p42"/>
            <p:cNvPicPr preferRelativeResize="0"/>
            <p:nvPr/>
          </p:nvPicPr>
          <p:blipFill rotWithShape="1">
            <a:blip r:embed="rId4">
              <a:alphaModFix/>
            </a:blip>
            <a:srcRect b="35874" l="0" r="0" t="10629"/>
            <a:stretch/>
          </p:blipFill>
          <p:spPr>
            <a:xfrm>
              <a:off x="5515150" y="2108574"/>
              <a:ext cx="5992851" cy="263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2"/>
            <p:cNvPicPr preferRelativeResize="0"/>
            <p:nvPr/>
          </p:nvPicPr>
          <p:blipFill rotWithShape="1">
            <a:blip r:embed="rId4">
              <a:alphaModFix/>
            </a:blip>
            <a:srcRect b="17684" l="47492" r="0" t="64459"/>
            <a:stretch/>
          </p:blipFill>
          <p:spPr>
            <a:xfrm>
              <a:off x="6646900" y="4746575"/>
              <a:ext cx="3146600" cy="88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2"/>
            <p:cNvPicPr preferRelativeResize="0"/>
            <p:nvPr/>
          </p:nvPicPr>
          <p:blipFill rotWithShape="1">
            <a:blip r:embed="rId4">
              <a:alphaModFix/>
            </a:blip>
            <a:srcRect b="17684" l="0" r="84293" t="64459"/>
            <a:stretch/>
          </p:blipFill>
          <p:spPr>
            <a:xfrm>
              <a:off x="5696125" y="4746575"/>
              <a:ext cx="941250" cy="88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Интересно, но есть нюанс…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1137387" y="1572109"/>
            <a:ext cx="455089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54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3200"/>
              <a:buNone/>
            </a:pP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Что делать с кружкой, у которой </a:t>
            </a:r>
            <a:r>
              <a:rPr b="1"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нет дна</a:t>
            </a: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, а </a:t>
            </a:r>
            <a:b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b="1"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горловина запаяна</a:t>
            </a: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?</a:t>
            </a:r>
            <a:endParaRPr b="1"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Интересно, но есть нюанс…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1137387" y="1572109"/>
            <a:ext cx="455089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54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3200"/>
              <a:buNone/>
            </a:pP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Что делать с кружкой, у которой </a:t>
            </a:r>
            <a:r>
              <a:rPr b="1"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нет дна</a:t>
            </a: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, а </a:t>
            </a:r>
            <a:b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b="1"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горловина запаяна</a:t>
            </a:r>
            <a:r>
              <a:rPr lang="ru-RU" sz="3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?</a:t>
            </a:r>
            <a:endParaRPr b="1" sz="3200">
              <a:solidFill>
                <a:srgbClr val="0149B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Изображение выглядит как кружка, кофейная чашка, Сосуды для напитков, посуда&#10;&#10;Содержимое, созданное искусственным интеллектом, может быть неверным." id="119" name="Google Shape;1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809609"/>
            <a:ext cx="5669914" cy="377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4">
            <a:alphaModFix/>
          </a:blip>
          <a:srcRect b="3782" l="15121" r="1336" t="4842"/>
          <a:stretch/>
        </p:blipFill>
        <p:spPr>
          <a:xfrm>
            <a:off x="2096025" y="705300"/>
            <a:ext cx="9931350" cy="57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5">
            <a:alphaModFix/>
          </a:blip>
          <a:srcRect b="0" l="5506" r="20479" t="0"/>
          <a:stretch/>
        </p:blipFill>
        <p:spPr>
          <a:xfrm>
            <a:off x="135300" y="3587100"/>
            <a:ext cx="1851300" cy="18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диаграмма, текст&#10;&#10;Содержимое, созданное искусственным интеллектом, может быть неверным." id="132" name="Google Shape;1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397" y="1631478"/>
            <a:ext cx="6675617" cy="436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Мораль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 txBox="1"/>
          <p:nvPr>
            <p:ph idx="1" type="body"/>
          </p:nvPr>
        </p:nvSpPr>
        <p:spPr>
          <a:xfrm>
            <a:off x="1137388" y="1809609"/>
            <a:ext cx="49586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 — прогноз, а вот кому принимать решение — вопрос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Очень важно понимать возможности и ограничения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 — инструмент, а не волшебная палочка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МО ≠ ИИ ≠ нейросети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МО vs Программирование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1137388" y="1809609"/>
            <a:ext cx="49586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Программирование: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Есть данные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Есть алгоритм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Получаем ответы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600"/>
              <a:buChar char="•"/>
            </a:pPr>
            <a:r>
              <a:rPr b="1" lang="ru-RU" sz="26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Машинное обучение: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Есть данные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Есть ответы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149B9"/>
              </a:buClr>
              <a:buSzPts val="2200"/>
              <a:buChar char="•"/>
            </a:pPr>
            <a:r>
              <a:rPr b="1" lang="ru-RU" sz="2200">
                <a:solidFill>
                  <a:srgbClr val="0149B9"/>
                </a:solidFill>
                <a:latin typeface="Golos Text"/>
                <a:ea typeface="Golos Text"/>
                <a:cs typeface="Golos Text"/>
                <a:sym typeface="Golos Text"/>
              </a:rPr>
              <a:t>Получаем алгоритм</a:t>
            </a:r>
            <a:endParaRPr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489" y="2174278"/>
            <a:ext cx="6001152" cy="358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1040775" y="5267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0044"/>
              </a:buClr>
              <a:buSzPts val="4000"/>
              <a:buFont typeface="Arial"/>
              <a:buNone/>
            </a:pPr>
            <a:r>
              <a:rPr b="1" lang="ru-RU" sz="4000">
                <a:solidFill>
                  <a:srgbClr val="F00044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  <a:endParaRPr b="1" sz="4000">
              <a:solidFill>
                <a:srgbClr val="F00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Как оформить полис ОСАГО: как и где оформить, стоимость, рейтинг страховых  компаний ОСАГО за 2019"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12295"/>
          <a:stretch/>
        </p:blipFill>
        <p:spPr>
          <a:xfrm>
            <a:off x="1845601" y="1484416"/>
            <a:ext cx="8419483" cy="526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2025-09-16T09:24:23Z</dcterms:created>
  <dc:creator>Волчек Дмитрий Геннадьевич</dc:creator>
</cp:coreProperties>
</file>